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60" r:id="rId4"/>
    <p:sldId id="258" r:id="rId5"/>
    <p:sldId id="262" r:id="rId6"/>
    <p:sldId id="263" r:id="rId7"/>
    <p:sldId id="264" r:id="rId8"/>
    <p:sldId id="265" r:id="rId9"/>
    <p:sldId id="261" r:id="rId10"/>
    <p:sldId id="275" r:id="rId11"/>
    <p:sldId id="266" r:id="rId12"/>
    <p:sldId id="267" r:id="rId13"/>
    <p:sldId id="257" r:id="rId14"/>
    <p:sldId id="270" r:id="rId15"/>
    <p:sldId id="269" r:id="rId16"/>
    <p:sldId id="271" r:id="rId17"/>
    <p:sldId id="272" r:id="rId18"/>
    <p:sldId id="273" r:id="rId19"/>
    <p:sldId id="268" r:id="rId20"/>
    <p:sldId id="274"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7DBDA8A-E338-4FC6-BCE7-6DC4D174A742}" type="datetimeFigureOut">
              <a:rPr lang="es-ES" smtClean="0"/>
              <a:t>06/11/2010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676C98E-D7AF-4116-9950-B46CC0D2FD59}"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24000" r="-24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DBDA8A-E338-4FC6-BCE7-6DC4D174A742}" type="datetimeFigureOut">
              <a:rPr lang="es-ES" smtClean="0"/>
              <a:t>06/11/2010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6C98E-D7AF-4116-9950-B46CC0D2FD59}"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548680"/>
            <a:ext cx="6400800" cy="5090120"/>
          </a:xfrm>
        </p:spPr>
        <p:txBody>
          <a:bodyPr>
            <a:noAutofit/>
          </a:bodyPr>
          <a:lstStyle/>
          <a:p>
            <a:r>
              <a:rPr lang="es-ES" b="1" dirty="0">
                <a:solidFill>
                  <a:schemeClr val="bg1"/>
                </a:solidFill>
                <a:effectLst>
                  <a:glow rad="101600">
                    <a:schemeClr val="tx1">
                      <a:alpha val="60000"/>
                    </a:schemeClr>
                  </a:glow>
                </a:effectLst>
              </a:rPr>
              <a:t>COMO SE MULTIPLICA UN GRUPO PEQUEÑO</a:t>
            </a:r>
            <a:endParaRPr lang="es-ES" dirty="0">
              <a:solidFill>
                <a:schemeClr val="bg1"/>
              </a:solidFill>
              <a:effectLst>
                <a:glow rad="101600">
                  <a:schemeClr val="tx1">
                    <a:alpha val="60000"/>
                  </a:schemeClr>
                </a:glow>
              </a:effectLst>
            </a:endParaRPr>
          </a:p>
          <a:p>
            <a:r>
              <a:rPr lang="es-ES" i="1" dirty="0">
                <a:solidFill>
                  <a:schemeClr val="bg1"/>
                </a:solidFill>
                <a:effectLst>
                  <a:glow rad="101600">
                    <a:schemeClr val="tx1">
                      <a:alpha val="60000"/>
                    </a:schemeClr>
                  </a:glow>
                </a:effectLst>
              </a:rPr>
              <a:t> </a:t>
            </a:r>
            <a:endParaRPr lang="es-ES" dirty="0">
              <a:solidFill>
                <a:schemeClr val="bg1"/>
              </a:solidFill>
              <a:effectLst>
                <a:glow rad="101600">
                  <a:schemeClr val="tx1">
                    <a:alpha val="60000"/>
                  </a:schemeClr>
                </a:glow>
              </a:effectLst>
            </a:endParaRPr>
          </a:p>
        </p:txBody>
      </p:sp>
      <p:pic>
        <p:nvPicPr>
          <p:cNvPr id="1026"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179512" y="1340768"/>
            <a:ext cx="2138362" cy="183038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683568" y="1052736"/>
            <a:ext cx="7088832" cy="4442048"/>
          </a:xfrm>
        </p:spPr>
        <p:txBody>
          <a:bodyPr>
            <a:noAutofit/>
          </a:bodyPr>
          <a:lstStyle/>
          <a:p>
            <a:pPr algn="l"/>
            <a:r>
              <a:rPr lang="es-ES" sz="3600" b="1" dirty="0">
                <a:solidFill>
                  <a:schemeClr val="bg1"/>
                </a:solidFill>
                <a:effectLst>
                  <a:glow rad="101600">
                    <a:schemeClr val="tx1">
                      <a:alpha val="60000"/>
                    </a:schemeClr>
                  </a:glow>
                </a:effectLst>
              </a:rPr>
              <a:t> </a:t>
            </a:r>
            <a:r>
              <a:rPr lang="es-ES" sz="3600" b="1" dirty="0" smtClean="0">
                <a:solidFill>
                  <a:srgbClr val="FFFF00"/>
                </a:solidFill>
                <a:effectLst>
                  <a:glow rad="101600">
                    <a:schemeClr val="tx1">
                      <a:alpha val="60000"/>
                    </a:schemeClr>
                  </a:glow>
                </a:effectLst>
              </a:rPr>
              <a:t> El tiempo devocional del líder</a:t>
            </a:r>
            <a:endParaRPr lang="es-ES" sz="3600" dirty="0" smtClean="0">
              <a:solidFill>
                <a:srgbClr val="FFFF00"/>
              </a:solidFill>
              <a:effectLst>
                <a:glow rad="101600">
                  <a:schemeClr val="tx1">
                    <a:alpha val="60000"/>
                  </a:schemeClr>
                </a:glow>
              </a:effectLst>
            </a:endParaRPr>
          </a:p>
          <a:p>
            <a:pPr algn="l"/>
            <a:r>
              <a:rPr lang="es-ES" sz="3600" dirty="0" smtClean="0">
                <a:solidFill>
                  <a:schemeClr val="bg1"/>
                </a:solidFill>
                <a:effectLst>
                  <a:glow rad="101600">
                    <a:schemeClr val="tx1">
                      <a:alpha val="60000"/>
                    </a:schemeClr>
                  </a:glow>
                </a:effectLst>
              </a:rPr>
              <a:t>Los que pasan 90 minutos o más en sus devocionales multiplican sus grupos dos veces más rápidamente que los que pasan menos de treinta minutos</a:t>
            </a:r>
          </a:p>
          <a:p>
            <a:pPr algn="l"/>
            <a:endParaRPr lang="es-ES" sz="3600" dirty="0" smtClean="0">
              <a:solidFill>
                <a:schemeClr val="bg1"/>
              </a:solidFill>
              <a:effectLst>
                <a:glow rad="101600">
                  <a:schemeClr val="tx1">
                    <a:alpha val="60000"/>
                  </a:schemeClr>
                </a:glow>
              </a:effectLst>
            </a:endParaRPr>
          </a:p>
          <a:p>
            <a:pPr algn="l"/>
            <a:r>
              <a:rPr lang="es-ES" sz="3600" b="1" dirty="0">
                <a:solidFill>
                  <a:schemeClr val="bg1"/>
                </a:solidFill>
                <a:effectLst>
                  <a:glow rad="101600">
                    <a:schemeClr val="tx1">
                      <a:alpha val="60000"/>
                    </a:schemeClr>
                  </a:glow>
                </a:effectLst>
              </a:rPr>
              <a:t> </a:t>
            </a:r>
            <a:endParaRPr lang="es-ES" sz="3600" dirty="0">
              <a:solidFill>
                <a:schemeClr val="bg1"/>
              </a:solidFill>
              <a:effectLst>
                <a:glow rad="101600">
                  <a:schemeClr val="tx1">
                    <a:alpha val="60000"/>
                  </a:schemeClr>
                </a:glo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548680"/>
            <a:ext cx="7088832" cy="5090120"/>
          </a:xfrm>
        </p:spPr>
        <p:txBody>
          <a:bodyPr>
            <a:noAutofit/>
          </a:bodyPr>
          <a:lstStyle/>
          <a:p>
            <a:pPr algn="l"/>
            <a:r>
              <a:rPr lang="es-ES" sz="3600" b="1" dirty="0" smtClean="0">
                <a:solidFill>
                  <a:schemeClr val="bg1"/>
                </a:solidFill>
                <a:effectLst>
                  <a:glow rad="101600">
                    <a:schemeClr val="tx1">
                      <a:alpha val="60000"/>
                    </a:schemeClr>
                  </a:glow>
                </a:effectLst>
              </a:rPr>
              <a:t> </a:t>
            </a:r>
            <a:r>
              <a:rPr lang="es-ES" sz="3600" b="1" dirty="0" smtClean="0">
                <a:solidFill>
                  <a:srgbClr val="FFFF00"/>
                </a:solidFill>
                <a:effectLst>
                  <a:glow rad="101600">
                    <a:schemeClr val="tx1">
                      <a:alpha val="60000"/>
                    </a:schemeClr>
                  </a:glow>
                </a:effectLst>
              </a:rPr>
              <a:t>La intercesión del líder por los miembros de su grupo</a:t>
            </a:r>
            <a:endParaRPr lang="es-ES" sz="3600" dirty="0" smtClean="0">
              <a:solidFill>
                <a:srgbClr val="FFFF00"/>
              </a:solidFill>
              <a:effectLst>
                <a:glow rad="101600">
                  <a:schemeClr val="tx1">
                    <a:alpha val="60000"/>
                  </a:schemeClr>
                </a:glow>
              </a:effectLst>
            </a:endParaRPr>
          </a:p>
          <a:p>
            <a:pPr algn="l"/>
            <a:r>
              <a:rPr lang="es-ES" sz="3600" dirty="0" smtClean="0">
                <a:solidFill>
                  <a:schemeClr val="bg1"/>
                </a:solidFill>
                <a:effectLst>
                  <a:glow rad="101600">
                    <a:schemeClr val="tx1">
                      <a:alpha val="60000"/>
                    </a:schemeClr>
                  </a:glow>
                </a:effectLst>
              </a:rPr>
              <a:t>Los que oran diariamente por los miembros de su grupo pequeño tienen más posibilidades de multiplicar su grupo</a:t>
            </a: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683568" y="476672"/>
            <a:ext cx="7088832" cy="5090120"/>
          </a:xfrm>
        </p:spPr>
        <p:txBody>
          <a:bodyPr>
            <a:noAutofit/>
          </a:bodyPr>
          <a:lstStyle/>
          <a:p>
            <a:endParaRPr lang="es-ES" sz="3600" dirty="0" smtClean="0">
              <a:solidFill>
                <a:schemeClr val="bg1"/>
              </a:solidFill>
              <a:effectLst>
                <a:glow rad="101600">
                  <a:schemeClr val="tx1">
                    <a:alpha val="60000"/>
                  </a:schemeClr>
                </a:glow>
              </a:effectLst>
            </a:endParaRPr>
          </a:p>
          <a:p>
            <a:pPr lvl="0" algn="l"/>
            <a:r>
              <a:rPr lang="es-ES" sz="3600" b="1" dirty="0" smtClean="0">
                <a:solidFill>
                  <a:srgbClr val="FFFF00"/>
                </a:solidFill>
                <a:effectLst>
                  <a:glow rad="101600">
                    <a:schemeClr val="tx1">
                      <a:alpha val="60000"/>
                    </a:schemeClr>
                  </a:glow>
                </a:effectLst>
              </a:rPr>
              <a:t>El líder que pasa tiempo con Dios para prepararse para la reunión de su grupo.</a:t>
            </a:r>
            <a:endParaRPr lang="es-ES" sz="3600" dirty="0" smtClean="0">
              <a:solidFill>
                <a:srgbClr val="FFFF00"/>
              </a:solidFill>
              <a:effectLst>
                <a:glow rad="101600">
                  <a:schemeClr val="tx1">
                    <a:alpha val="60000"/>
                  </a:schemeClr>
                </a:glow>
              </a:effectLst>
            </a:endParaRPr>
          </a:p>
          <a:p>
            <a:pPr algn="l"/>
            <a:r>
              <a:rPr lang="es-ES" sz="3600" dirty="0" smtClean="0">
                <a:solidFill>
                  <a:schemeClr val="bg1"/>
                </a:solidFill>
                <a:effectLst>
                  <a:glow rad="101600">
                    <a:schemeClr val="tx1">
                      <a:alpha val="60000"/>
                    </a:schemeClr>
                  </a:glow>
                </a:effectLst>
              </a:rPr>
              <a:t>Pasar tiempo con Dios preparando el corazón para una reunión del grupo es más importante que preparar la lección.</a:t>
            </a:r>
          </a:p>
          <a:p>
            <a:pPr lvl="0" algn="l"/>
            <a:endParaRPr lang="es-ES" sz="3600" dirty="0">
              <a:solidFill>
                <a:schemeClr val="bg1"/>
              </a:solidFill>
              <a:effectLst>
                <a:glow rad="101600">
                  <a:schemeClr val="tx1">
                    <a:alpha val="60000"/>
                  </a:schemeClr>
                </a:glo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435496" y="548680"/>
            <a:ext cx="7448872" cy="5090120"/>
          </a:xfrm>
        </p:spPr>
        <p:txBody>
          <a:bodyPr>
            <a:noAutofit/>
          </a:bodyPr>
          <a:lstStyle/>
          <a:p>
            <a:pPr algn="l"/>
            <a:r>
              <a:rPr lang="es-ES" sz="3600" b="1" dirty="0" smtClean="0">
                <a:solidFill>
                  <a:srgbClr val="FFFF00"/>
                </a:solidFill>
                <a:effectLst>
                  <a:glow rad="101600">
                    <a:schemeClr val="tx1">
                      <a:alpha val="60000"/>
                    </a:schemeClr>
                  </a:glow>
                </a:effectLst>
              </a:rPr>
              <a:t>Fijando metas</a:t>
            </a:r>
            <a:endParaRPr lang="es-ES" sz="3600" dirty="0" smtClean="0">
              <a:solidFill>
                <a:srgbClr val="FFFF00"/>
              </a:solidFill>
              <a:effectLst>
                <a:glow rad="101600">
                  <a:schemeClr val="tx1">
                    <a:alpha val="60000"/>
                  </a:schemeClr>
                </a:glow>
              </a:effectLst>
            </a:endParaRPr>
          </a:p>
          <a:p>
            <a:pPr algn="l"/>
            <a:r>
              <a:rPr lang="es-ES" sz="3600" dirty="0" smtClean="0">
                <a:solidFill>
                  <a:schemeClr val="bg1"/>
                </a:solidFill>
                <a:effectLst>
                  <a:glow rad="101600">
                    <a:schemeClr val="tx1">
                      <a:alpha val="60000"/>
                    </a:schemeClr>
                  </a:glow>
                </a:effectLst>
              </a:rPr>
              <a:t>El </a:t>
            </a:r>
            <a:r>
              <a:rPr lang="es-ES" sz="3600" dirty="0" smtClean="0">
                <a:solidFill>
                  <a:schemeClr val="bg1"/>
                </a:solidFill>
                <a:effectLst>
                  <a:glow rad="101600">
                    <a:schemeClr val="tx1">
                      <a:alpha val="60000"/>
                    </a:schemeClr>
                  </a:glow>
                </a:effectLst>
              </a:rPr>
              <a:t>líder </a:t>
            </a:r>
            <a:r>
              <a:rPr lang="es-ES" sz="3600" dirty="0">
                <a:solidFill>
                  <a:schemeClr val="bg1"/>
                </a:solidFill>
                <a:effectLst>
                  <a:glow rad="101600">
                    <a:schemeClr val="tx1">
                      <a:alpha val="60000"/>
                    </a:schemeClr>
                  </a:glow>
                </a:effectLst>
              </a:rPr>
              <a:t>que falla en fijar metas que los miembros puedan recordar tienen aproximadamente un 50 por ciento de posibilidades de  multiplicar su grupo estableciendo metas hace que ese porcentaje aumente al 75 por ciento.</a:t>
            </a:r>
          </a:p>
          <a:p>
            <a:r>
              <a:rPr lang="es-ES" sz="3600" dirty="0">
                <a:solidFill>
                  <a:schemeClr val="bg1"/>
                </a:solidFill>
                <a:effectLst>
                  <a:glow rad="101600">
                    <a:schemeClr val="tx1">
                      <a:alpha val="60000"/>
                    </a:schemeClr>
                  </a:glow>
                </a:effectLst>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827584" y="548680"/>
            <a:ext cx="6944816" cy="5090120"/>
          </a:xfrm>
        </p:spPr>
        <p:txBody>
          <a:bodyPr>
            <a:noAutofit/>
          </a:bodyPr>
          <a:lstStyle/>
          <a:p>
            <a:pPr algn="l"/>
            <a:r>
              <a:rPr lang="es-ES" dirty="0">
                <a:solidFill>
                  <a:schemeClr val="bg1"/>
                </a:solidFill>
                <a:effectLst>
                  <a:glow rad="101600">
                    <a:schemeClr val="tx1">
                      <a:alpha val="60000"/>
                    </a:schemeClr>
                  </a:glow>
                </a:effectLst>
              </a:rPr>
              <a:t> </a:t>
            </a:r>
          </a:p>
          <a:p>
            <a:pPr lvl="0" algn="l"/>
            <a:r>
              <a:rPr lang="es-ES" b="1" dirty="0">
                <a:solidFill>
                  <a:srgbClr val="FFFF00"/>
                </a:solidFill>
                <a:effectLst>
                  <a:glow rad="101600">
                    <a:schemeClr val="tx1">
                      <a:alpha val="60000"/>
                    </a:schemeClr>
                  </a:glow>
                </a:effectLst>
              </a:rPr>
              <a:t>Conociendo la fecha de multiplicación del grupo pequeño.</a:t>
            </a:r>
            <a:endParaRPr lang="es-ES" dirty="0">
              <a:solidFill>
                <a:srgbClr val="FFFF00"/>
              </a:solidFill>
              <a:effectLst>
                <a:glow rad="101600">
                  <a:schemeClr val="tx1">
                    <a:alpha val="60000"/>
                  </a:schemeClr>
                </a:glow>
              </a:effectLst>
            </a:endParaRPr>
          </a:p>
          <a:p>
            <a:pPr algn="l"/>
            <a:r>
              <a:rPr lang="es-ES" dirty="0">
                <a:solidFill>
                  <a:schemeClr val="bg1"/>
                </a:solidFill>
                <a:effectLst>
                  <a:glow rad="101600">
                    <a:schemeClr val="tx1">
                      <a:alpha val="60000"/>
                    </a:schemeClr>
                  </a:glow>
                </a:effectLst>
              </a:rPr>
              <a:t>Los líderes que establecen metas específicas para dar nacimiento a otro grupo consistentemente multiplican sus grupos más a menudo que aquellos que nos fijan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539552" y="548680"/>
            <a:ext cx="7232848" cy="5090120"/>
          </a:xfrm>
        </p:spPr>
        <p:txBody>
          <a:bodyPr>
            <a:noAutofit/>
          </a:bodyPr>
          <a:lstStyle/>
          <a:p>
            <a:pPr lvl="0" algn="l"/>
            <a:r>
              <a:rPr lang="es-ES" sz="3600" b="1" dirty="0" smtClean="0">
                <a:solidFill>
                  <a:srgbClr val="FFFF00"/>
                </a:solidFill>
                <a:effectLst>
                  <a:glow rad="101600">
                    <a:schemeClr val="tx1">
                      <a:alpha val="60000"/>
                    </a:schemeClr>
                  </a:glow>
                </a:effectLst>
              </a:rPr>
              <a:t>Entrenamiento</a:t>
            </a:r>
            <a:endParaRPr lang="es-ES" sz="3600" b="1" dirty="0">
              <a:solidFill>
                <a:srgbClr val="FFFF00"/>
              </a:solidFill>
              <a:effectLst>
                <a:glow rad="101600">
                  <a:schemeClr val="tx1">
                    <a:alpha val="60000"/>
                  </a:schemeClr>
                </a:glow>
              </a:effectLst>
            </a:endParaRPr>
          </a:p>
          <a:p>
            <a:pPr algn="l"/>
            <a:r>
              <a:rPr lang="es-ES" sz="3600" b="1" dirty="0">
                <a:solidFill>
                  <a:schemeClr val="bg1"/>
                </a:solidFill>
                <a:effectLst>
                  <a:glow rad="101600">
                    <a:schemeClr val="tx1">
                      <a:alpha val="60000"/>
                    </a:schemeClr>
                  </a:glow>
                </a:effectLst>
              </a:rPr>
              <a:t>Los líderes de grupos pequeños que se sienten mejor entrenados multiplican sus grupos más rápidamente. Sin embargo, el entrenamiento no es tan importante como la vida de oración y la orientación hacia las metas.</a:t>
            </a:r>
          </a:p>
          <a:p>
            <a:pPr algn="l"/>
            <a:r>
              <a:rPr lang="es-ES" sz="3600" b="1" dirty="0">
                <a:solidFill>
                  <a:schemeClr val="bg1"/>
                </a:solidFill>
                <a:effectLst>
                  <a:glow rad="101600">
                    <a:schemeClr val="tx1">
                      <a:alpha val="60000"/>
                    </a:schemeClr>
                  </a:glow>
                </a:effectLst>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755576" y="548680"/>
            <a:ext cx="7016824" cy="5090120"/>
          </a:xfrm>
        </p:spPr>
        <p:txBody>
          <a:bodyPr>
            <a:noAutofit/>
          </a:bodyPr>
          <a:lstStyle/>
          <a:p>
            <a:pPr lvl="0" algn="l"/>
            <a:r>
              <a:rPr lang="es-ES" b="1" dirty="0" smtClean="0">
                <a:solidFill>
                  <a:srgbClr val="FFFF00"/>
                </a:solidFill>
                <a:effectLst>
                  <a:glow rad="101600">
                    <a:schemeClr val="tx1">
                      <a:alpha val="60000"/>
                    </a:schemeClr>
                  </a:glow>
                </a:effectLst>
              </a:rPr>
              <a:t>Las </a:t>
            </a:r>
            <a:r>
              <a:rPr lang="es-ES" b="1" dirty="0">
                <a:solidFill>
                  <a:srgbClr val="FFFF00"/>
                </a:solidFill>
                <a:effectLst>
                  <a:glow rad="101600">
                    <a:schemeClr val="tx1">
                      <a:alpha val="60000"/>
                    </a:schemeClr>
                  </a:glow>
                </a:effectLst>
              </a:rPr>
              <a:t>veces que el líder y su grupo realizan contactos con personas nuevas</a:t>
            </a:r>
            <a:endParaRPr lang="es-ES" dirty="0">
              <a:solidFill>
                <a:srgbClr val="FFFF00"/>
              </a:solidFill>
              <a:effectLst>
                <a:glow rad="101600">
                  <a:schemeClr val="tx1">
                    <a:alpha val="60000"/>
                  </a:schemeClr>
                </a:glow>
              </a:effectLst>
            </a:endParaRPr>
          </a:p>
          <a:p>
            <a:pPr algn="l"/>
            <a:r>
              <a:rPr lang="es-ES" dirty="0">
                <a:solidFill>
                  <a:schemeClr val="bg1"/>
                </a:solidFill>
                <a:effectLst>
                  <a:glow rad="101600">
                    <a:schemeClr val="tx1">
                      <a:alpha val="60000"/>
                    </a:schemeClr>
                  </a:glow>
                </a:effectLst>
              </a:rPr>
              <a:t>Los lideres que tienen contacto con cinco o siete personas por mes tienen un ochenta de posibilidades de multiplicar su grupo. Cuando el líder solo visita de una a tres personas por mes, las posibilidades se reducen al sesenta por ciento.</a:t>
            </a:r>
          </a:p>
          <a:p>
            <a:pPr algn="l"/>
            <a:r>
              <a:rPr lang="es-ES" dirty="0">
                <a:solidFill>
                  <a:srgbClr val="FFFF00"/>
                </a:solidFill>
                <a:effectLst>
                  <a:glow rad="101600">
                    <a:schemeClr val="tx1">
                      <a:alpha val="60000"/>
                    </a:schemeClr>
                  </a:glow>
                </a:effectLst>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683568" y="548680"/>
            <a:ext cx="7088832" cy="5090120"/>
          </a:xfrm>
        </p:spPr>
        <p:txBody>
          <a:bodyPr>
            <a:noAutofit/>
          </a:bodyPr>
          <a:lstStyle/>
          <a:p>
            <a:pPr lvl="0" algn="l"/>
            <a:r>
              <a:rPr lang="es-ES" b="1" dirty="0" smtClean="0">
                <a:solidFill>
                  <a:srgbClr val="FFFF00"/>
                </a:solidFill>
                <a:effectLst>
                  <a:glow rad="101600">
                    <a:schemeClr val="tx1">
                      <a:alpha val="60000"/>
                    </a:schemeClr>
                  </a:glow>
                </a:effectLst>
              </a:rPr>
              <a:t>La </a:t>
            </a:r>
            <a:r>
              <a:rPr lang="es-ES" b="1" dirty="0">
                <a:solidFill>
                  <a:srgbClr val="FFFF00"/>
                </a:solidFill>
                <a:effectLst>
                  <a:glow rad="101600">
                    <a:schemeClr val="tx1">
                      <a:alpha val="60000"/>
                    </a:schemeClr>
                  </a:glow>
                </a:effectLst>
              </a:rPr>
              <a:t>exhortación en los grupos celulares de invitar a los amigos</a:t>
            </a:r>
            <a:endParaRPr lang="es-ES" dirty="0">
              <a:solidFill>
                <a:srgbClr val="FFFF00"/>
              </a:solidFill>
              <a:effectLst>
                <a:glow rad="101600">
                  <a:schemeClr val="tx1">
                    <a:alpha val="60000"/>
                  </a:schemeClr>
                </a:glow>
              </a:effectLst>
            </a:endParaRPr>
          </a:p>
          <a:p>
            <a:pPr algn="l"/>
            <a:r>
              <a:rPr lang="es-ES" dirty="0" smtClean="0">
                <a:solidFill>
                  <a:schemeClr val="bg1"/>
                </a:solidFill>
                <a:effectLst>
                  <a:glow rad="101600">
                    <a:schemeClr val="tx1">
                      <a:alpha val="60000"/>
                    </a:schemeClr>
                  </a:glow>
                </a:effectLst>
              </a:rPr>
              <a:t>Los </a:t>
            </a:r>
            <a:r>
              <a:rPr lang="es-ES" dirty="0">
                <a:solidFill>
                  <a:schemeClr val="bg1"/>
                </a:solidFill>
                <a:effectLst>
                  <a:glow rad="101600">
                    <a:schemeClr val="tx1">
                      <a:alpha val="60000"/>
                    </a:schemeClr>
                  </a:glow>
                </a:effectLst>
              </a:rPr>
              <a:t>lideres que animan a sus miembros de invitar a otras visitas duplican su capacidad multiplicar sus grupos en oposición a los lideres que solo cada tanto o no lo hacen nunca.</a:t>
            </a:r>
          </a:p>
          <a:p>
            <a:pPr algn="l"/>
            <a:r>
              <a:rPr lang="es-ES" dirty="0">
                <a:solidFill>
                  <a:srgbClr val="FFFF00"/>
                </a:solidFill>
                <a:effectLst>
                  <a:glow rad="101600">
                    <a:schemeClr val="tx1">
                      <a:alpha val="60000"/>
                    </a:schemeClr>
                  </a:glow>
                </a:effectLst>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548680"/>
            <a:ext cx="7088832" cy="5090120"/>
          </a:xfrm>
        </p:spPr>
        <p:txBody>
          <a:bodyPr>
            <a:noAutofit/>
          </a:bodyPr>
          <a:lstStyle/>
          <a:p>
            <a:pPr lvl="0" algn="l"/>
            <a:r>
              <a:rPr lang="es-ES" b="1" dirty="0" smtClean="0">
                <a:solidFill>
                  <a:srgbClr val="FFFF00"/>
                </a:solidFill>
                <a:effectLst>
                  <a:glow rad="101600">
                    <a:schemeClr val="tx1">
                      <a:alpha val="60000"/>
                    </a:schemeClr>
                  </a:glow>
                </a:effectLst>
              </a:rPr>
              <a:t>Otras </a:t>
            </a:r>
            <a:r>
              <a:rPr lang="es-ES" b="1" dirty="0">
                <a:solidFill>
                  <a:srgbClr val="FFFF00"/>
                </a:solidFill>
                <a:effectLst>
                  <a:glow rad="101600">
                    <a:schemeClr val="tx1">
                      <a:alpha val="60000"/>
                    </a:schemeClr>
                  </a:glow>
                </a:effectLst>
              </a:rPr>
              <a:t>reuniones</a:t>
            </a:r>
            <a:endParaRPr lang="es-ES" dirty="0">
              <a:solidFill>
                <a:srgbClr val="FFFF00"/>
              </a:solidFill>
              <a:effectLst>
                <a:glow rad="101600">
                  <a:schemeClr val="tx1">
                    <a:alpha val="60000"/>
                  </a:schemeClr>
                </a:glow>
              </a:effectLst>
            </a:endParaRPr>
          </a:p>
          <a:p>
            <a:pPr algn="l"/>
            <a:r>
              <a:rPr lang="es-ES" dirty="0">
                <a:solidFill>
                  <a:schemeClr val="bg1"/>
                </a:solidFill>
                <a:effectLst>
                  <a:glow rad="101600">
                    <a:schemeClr val="tx1">
                      <a:alpha val="60000"/>
                    </a:schemeClr>
                  </a:glow>
                </a:effectLst>
              </a:rPr>
              <a:t>Los grupos que tienen seis o más reuniones sociales por mes se multiplican dos veces más rápidamente que aquellos que sólo tienen una, o ninguna.</a:t>
            </a:r>
          </a:p>
          <a:p>
            <a:pPr algn="l"/>
            <a:r>
              <a:rPr lang="es-ES" dirty="0">
                <a:solidFill>
                  <a:srgbClr val="FFFF00"/>
                </a:solidFill>
                <a:effectLst>
                  <a:glow rad="101600">
                    <a:schemeClr val="tx1">
                      <a:alpha val="60000"/>
                    </a:schemeClr>
                  </a:glow>
                </a:effectLst>
              </a:rPr>
              <a:t> </a:t>
            </a: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3" name="2 Subtítulo"/>
          <p:cNvSpPr>
            <a:spLocks noGrp="1"/>
          </p:cNvSpPr>
          <p:nvPr>
            <p:ph type="subTitle" idx="1"/>
          </p:nvPr>
        </p:nvSpPr>
        <p:spPr>
          <a:xfrm>
            <a:off x="323528" y="332656"/>
            <a:ext cx="7448872" cy="5090120"/>
          </a:xfrm>
        </p:spPr>
        <p:txBody>
          <a:bodyPr>
            <a:noAutofit/>
          </a:bodyPr>
          <a:lstStyle/>
          <a:p>
            <a:pPr algn="l"/>
            <a:r>
              <a:rPr lang="es-ES" dirty="0">
                <a:solidFill>
                  <a:srgbClr val="FFFF00"/>
                </a:solidFill>
                <a:effectLst>
                  <a:glow rad="101600">
                    <a:schemeClr val="tx1">
                      <a:alpha val="60000"/>
                    </a:schemeClr>
                  </a:glow>
                </a:effectLst>
              </a:rPr>
              <a:t> </a:t>
            </a:r>
          </a:p>
          <a:p>
            <a:pPr lvl="0" algn="l"/>
            <a:r>
              <a:rPr lang="es-ES" b="1" dirty="0">
                <a:solidFill>
                  <a:srgbClr val="FFFF00"/>
                </a:solidFill>
                <a:effectLst>
                  <a:glow rad="101600">
                    <a:schemeClr val="tx1">
                      <a:alpha val="60000"/>
                    </a:schemeClr>
                  </a:glow>
                </a:effectLst>
              </a:rPr>
              <a:t>Preparación de otros</a:t>
            </a:r>
            <a:endParaRPr lang="es-ES" dirty="0">
              <a:solidFill>
                <a:srgbClr val="FFFF00"/>
              </a:solidFill>
              <a:effectLst>
                <a:glow rad="101600">
                  <a:schemeClr val="tx1">
                    <a:alpha val="60000"/>
                  </a:schemeClr>
                </a:glow>
              </a:effectLst>
            </a:endParaRPr>
          </a:p>
          <a:p>
            <a:pPr algn="l"/>
            <a:r>
              <a:rPr lang="es-ES" dirty="0">
                <a:solidFill>
                  <a:schemeClr val="bg1"/>
                </a:solidFill>
                <a:effectLst>
                  <a:glow rad="101600">
                    <a:schemeClr val="tx1">
                      <a:alpha val="60000"/>
                    </a:schemeClr>
                  </a:glow>
                </a:effectLst>
              </a:rPr>
              <a:t>Los líderes que trabajan en equipo duplican su capacidad de multiplicar su grupo.</a:t>
            </a:r>
          </a:p>
          <a:p>
            <a:pPr algn="l"/>
            <a:r>
              <a:rPr lang="es-ES" dirty="0">
                <a:solidFill>
                  <a:srgbClr val="FFFF00"/>
                </a:solidFill>
                <a:effectLst>
                  <a:glow rad="101600">
                    <a:schemeClr val="tx1">
                      <a:alpha val="60000"/>
                    </a:schemeClr>
                  </a:glow>
                </a:effectLst>
              </a:rPr>
              <a:t> </a:t>
            </a:r>
          </a:p>
          <a:p>
            <a:pPr lvl="0" algn="l"/>
            <a:r>
              <a:rPr lang="es-ES" b="1" dirty="0">
                <a:solidFill>
                  <a:srgbClr val="FFFF00"/>
                </a:solidFill>
                <a:effectLst>
                  <a:glow rad="101600">
                    <a:schemeClr val="tx1">
                      <a:alpha val="60000"/>
                    </a:schemeClr>
                  </a:glow>
                </a:effectLst>
              </a:rPr>
              <a:t>Nivel de cuidado pastoral</a:t>
            </a:r>
            <a:endParaRPr lang="es-ES" dirty="0">
              <a:solidFill>
                <a:srgbClr val="FFFF00"/>
              </a:solidFill>
              <a:effectLst>
                <a:glow rad="101600">
                  <a:schemeClr val="tx1">
                    <a:alpha val="60000"/>
                  </a:schemeClr>
                </a:glow>
              </a:effectLst>
            </a:endParaRPr>
          </a:p>
          <a:p>
            <a:pPr algn="l"/>
            <a:r>
              <a:rPr lang="es-ES" dirty="0">
                <a:solidFill>
                  <a:schemeClr val="bg1"/>
                </a:solidFill>
                <a:effectLst>
                  <a:glow rad="101600">
                    <a:schemeClr val="tx1">
                      <a:alpha val="60000"/>
                    </a:schemeClr>
                  </a:glow>
                </a:effectLst>
              </a:rPr>
              <a:t>La visitación continuada del líder a los miembros del grupo ayuda consolidar al grupo.	</a:t>
            </a:r>
          </a:p>
          <a:p>
            <a:pPr algn="l"/>
            <a:r>
              <a:rPr lang="es-ES" b="1" dirty="0">
                <a:solidFill>
                  <a:schemeClr val="bg1"/>
                </a:solidFill>
                <a:effectLst>
                  <a:glow rad="101600">
                    <a:schemeClr val="tx1">
                      <a:alpha val="60000"/>
                    </a:schemeClr>
                  </a:glow>
                </a:effectLst>
              </a:rPr>
              <a:t> </a:t>
            </a:r>
            <a:endParaRPr lang="es-ES" dirty="0">
              <a:solidFill>
                <a:schemeClr val="bg1"/>
              </a:solidFill>
              <a:effectLst>
                <a:glow rad="101600">
                  <a:schemeClr val="tx1">
                    <a:alpha val="60000"/>
                  </a:scheme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548680"/>
            <a:ext cx="6400800" cy="2880320"/>
          </a:xfrm>
        </p:spPr>
        <p:txBody>
          <a:bodyPr>
            <a:noAutofit/>
          </a:bodyPr>
          <a:lstStyle/>
          <a:p>
            <a:r>
              <a:rPr lang="es-ES" sz="2400" i="1" dirty="0">
                <a:solidFill>
                  <a:schemeClr val="bg1"/>
                </a:solidFill>
                <a:effectLst>
                  <a:glow rad="101600">
                    <a:schemeClr val="tx1">
                      <a:alpha val="60000"/>
                    </a:schemeClr>
                  </a:glow>
                </a:effectLst>
              </a:rPr>
              <a:t> </a:t>
            </a:r>
            <a:endParaRPr lang="es-ES" sz="2400" dirty="0">
              <a:solidFill>
                <a:schemeClr val="bg1"/>
              </a:solidFill>
              <a:effectLst>
                <a:glow rad="101600">
                  <a:schemeClr val="tx1">
                    <a:alpha val="60000"/>
                  </a:schemeClr>
                </a:glow>
              </a:effectLst>
            </a:endParaRPr>
          </a:p>
          <a:p>
            <a:r>
              <a:rPr lang="es-ES" sz="2400" dirty="0">
                <a:solidFill>
                  <a:schemeClr val="bg1"/>
                </a:solidFill>
                <a:effectLst>
                  <a:glow rad="101600">
                    <a:schemeClr val="tx1">
                      <a:alpha val="60000"/>
                    </a:schemeClr>
                  </a:glow>
                </a:effectLst>
              </a:rPr>
              <a:t>El peor peligro para nosotros no es que nuestra meta sea muy alta y no la alcancemos, sino que esté muy baja y la logremos. Miguel Ángel</a:t>
            </a:r>
          </a:p>
          <a:p>
            <a:r>
              <a:rPr lang="es-ES" sz="2400" dirty="0">
                <a:solidFill>
                  <a:schemeClr val="bg1"/>
                </a:solidFill>
                <a:effectLst>
                  <a:glow rad="101600">
                    <a:schemeClr val="tx1">
                      <a:alpha val="60000"/>
                    </a:schemeClr>
                  </a:glow>
                </a:effectLst>
              </a:rPr>
              <a:t> </a:t>
            </a:r>
          </a:p>
          <a:p>
            <a:r>
              <a:rPr lang="es-ES" sz="2400" dirty="0">
                <a:solidFill>
                  <a:schemeClr val="bg1"/>
                </a:solidFill>
                <a:effectLst>
                  <a:glow rad="101600">
                    <a:schemeClr val="tx1">
                      <a:alpha val="60000"/>
                    </a:schemeClr>
                  </a:glow>
                </a:effectLst>
              </a:rPr>
              <a:t> </a:t>
            </a:r>
          </a:p>
          <a:p>
            <a:endParaRPr lang="es-ES" sz="2400" dirty="0">
              <a:solidFill>
                <a:schemeClr val="bg1"/>
              </a:solidFill>
              <a:effectLst>
                <a:glow rad="101600">
                  <a:schemeClr val="tx1">
                    <a:alpha val="60000"/>
                  </a:schemeClr>
                </a:glow>
              </a:effectLst>
            </a:endParaRP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55576" y="499120"/>
            <a:ext cx="7016824" cy="5090120"/>
          </a:xfrm>
        </p:spPr>
        <p:txBody>
          <a:bodyPr>
            <a:noAutofit/>
          </a:bodyPr>
          <a:lstStyle/>
          <a:p>
            <a:pPr algn="l"/>
            <a:r>
              <a:rPr lang="es-ES" sz="2000" b="1" u="sng" dirty="0" smtClean="0">
                <a:solidFill>
                  <a:srgbClr val="FFFF00"/>
                </a:solidFill>
                <a:effectLst>
                  <a:glow rad="101600">
                    <a:schemeClr val="tx1">
                      <a:alpha val="60000"/>
                    </a:schemeClr>
                  </a:glow>
                </a:effectLst>
              </a:rPr>
              <a:t>Resumen</a:t>
            </a:r>
            <a:endParaRPr lang="es-ES" sz="2000" dirty="0">
              <a:solidFill>
                <a:srgbClr val="FFFF00"/>
              </a:solidFill>
              <a:effectLst>
                <a:glow rad="101600">
                  <a:schemeClr val="tx1">
                    <a:alpha val="60000"/>
                  </a:schemeClr>
                </a:glow>
              </a:effectLst>
            </a:endParaRPr>
          </a:p>
          <a:p>
            <a:pPr lvl="0" algn="l"/>
            <a:r>
              <a:rPr lang="es-ES" sz="2000" dirty="0">
                <a:solidFill>
                  <a:srgbClr val="FFFF00"/>
                </a:solidFill>
                <a:effectLst>
                  <a:glow rad="101600">
                    <a:schemeClr val="tx1">
                      <a:alpha val="60000"/>
                    </a:schemeClr>
                  </a:glow>
                </a:effectLst>
              </a:rPr>
              <a:t>El tiempo devocional del líder</a:t>
            </a:r>
          </a:p>
          <a:p>
            <a:pPr lvl="0" algn="l"/>
            <a:r>
              <a:rPr lang="es-ES" sz="2000" dirty="0">
                <a:solidFill>
                  <a:srgbClr val="FFFF00"/>
                </a:solidFill>
                <a:effectLst>
                  <a:glow rad="101600">
                    <a:schemeClr val="tx1">
                      <a:alpha val="60000"/>
                    </a:schemeClr>
                  </a:glow>
                </a:effectLst>
              </a:rPr>
              <a:t>La intercesión del líder por los miembros de su grupo</a:t>
            </a:r>
          </a:p>
          <a:p>
            <a:pPr lvl="0" algn="l"/>
            <a:r>
              <a:rPr lang="es-ES" sz="2000" dirty="0">
                <a:solidFill>
                  <a:srgbClr val="FFFF00"/>
                </a:solidFill>
                <a:effectLst>
                  <a:glow rad="101600">
                    <a:schemeClr val="tx1">
                      <a:alpha val="60000"/>
                    </a:schemeClr>
                  </a:glow>
                </a:effectLst>
              </a:rPr>
              <a:t>El líder que pasa tiempo con Dios para prepararse para la reunión de su grupo.</a:t>
            </a:r>
          </a:p>
          <a:p>
            <a:pPr lvl="0" algn="l"/>
            <a:r>
              <a:rPr lang="es-ES" sz="2000" dirty="0">
                <a:solidFill>
                  <a:srgbClr val="FFFF00"/>
                </a:solidFill>
                <a:effectLst>
                  <a:glow rad="101600">
                    <a:schemeClr val="tx1">
                      <a:alpha val="60000"/>
                    </a:schemeClr>
                  </a:glow>
                </a:effectLst>
              </a:rPr>
              <a:t>Fijando metas</a:t>
            </a:r>
          </a:p>
          <a:p>
            <a:pPr lvl="0" algn="l"/>
            <a:r>
              <a:rPr lang="es-ES" sz="2000" dirty="0">
                <a:solidFill>
                  <a:srgbClr val="FFFF00"/>
                </a:solidFill>
                <a:effectLst>
                  <a:glow rad="101600">
                    <a:schemeClr val="tx1">
                      <a:alpha val="60000"/>
                    </a:schemeClr>
                  </a:glow>
                </a:effectLst>
              </a:rPr>
              <a:t>Conociendo la fecha de multiplicación del grupo pequeño.</a:t>
            </a:r>
          </a:p>
          <a:p>
            <a:pPr lvl="0" algn="l"/>
            <a:r>
              <a:rPr lang="es-ES" sz="2000" dirty="0">
                <a:solidFill>
                  <a:srgbClr val="FFFF00"/>
                </a:solidFill>
                <a:effectLst>
                  <a:glow rad="101600">
                    <a:schemeClr val="tx1">
                      <a:alpha val="60000"/>
                    </a:schemeClr>
                  </a:glow>
                </a:effectLst>
              </a:rPr>
              <a:t>Entrenamiento</a:t>
            </a:r>
          </a:p>
          <a:p>
            <a:pPr lvl="0" algn="l"/>
            <a:r>
              <a:rPr lang="es-ES" sz="2000" dirty="0">
                <a:solidFill>
                  <a:srgbClr val="FFFF00"/>
                </a:solidFill>
                <a:effectLst>
                  <a:glow rad="101600">
                    <a:schemeClr val="tx1">
                      <a:alpha val="60000"/>
                    </a:schemeClr>
                  </a:glow>
                </a:effectLst>
              </a:rPr>
              <a:t>Las veces que el líder y su grupo realizan contactos con personas nuevas</a:t>
            </a:r>
          </a:p>
          <a:p>
            <a:pPr lvl="0" algn="l"/>
            <a:r>
              <a:rPr lang="es-ES" sz="2000" dirty="0">
                <a:solidFill>
                  <a:srgbClr val="FFFF00"/>
                </a:solidFill>
                <a:effectLst>
                  <a:glow rad="101600">
                    <a:schemeClr val="tx1">
                      <a:alpha val="60000"/>
                    </a:schemeClr>
                  </a:glow>
                </a:effectLst>
              </a:rPr>
              <a:t>La exhortación en los grupos celulares de invitar a los amigos</a:t>
            </a:r>
          </a:p>
          <a:p>
            <a:pPr lvl="0" algn="l"/>
            <a:r>
              <a:rPr lang="es-ES" sz="2000" dirty="0">
                <a:solidFill>
                  <a:srgbClr val="FFFF00"/>
                </a:solidFill>
                <a:effectLst>
                  <a:glow rad="101600">
                    <a:schemeClr val="tx1">
                      <a:alpha val="60000"/>
                    </a:schemeClr>
                  </a:glow>
                </a:effectLst>
              </a:rPr>
              <a:t>Otras reuniones</a:t>
            </a:r>
          </a:p>
          <a:p>
            <a:pPr lvl="0" algn="l"/>
            <a:r>
              <a:rPr lang="es-ES" sz="2000" dirty="0">
                <a:solidFill>
                  <a:srgbClr val="FFFF00"/>
                </a:solidFill>
                <a:effectLst>
                  <a:glow rad="101600">
                    <a:schemeClr val="tx1">
                      <a:alpha val="60000"/>
                    </a:schemeClr>
                  </a:glow>
                </a:effectLst>
              </a:rPr>
              <a:t>Preparación de otros</a:t>
            </a:r>
          </a:p>
          <a:p>
            <a:pPr lvl="0" algn="l"/>
            <a:r>
              <a:rPr lang="es-ES" sz="2000" dirty="0">
                <a:solidFill>
                  <a:srgbClr val="FFFF00"/>
                </a:solidFill>
                <a:effectLst>
                  <a:glow rad="101600">
                    <a:schemeClr val="tx1">
                      <a:alpha val="60000"/>
                    </a:schemeClr>
                  </a:glow>
                </a:effectLst>
              </a:rPr>
              <a:t>Nivel de cuidado pastoral</a:t>
            </a:r>
          </a:p>
          <a:p>
            <a:pPr algn="l"/>
            <a:endParaRPr lang="es-ES" sz="2000" dirty="0">
              <a:solidFill>
                <a:srgbClr val="FFFF00"/>
              </a:solidFill>
              <a:effectLst>
                <a:glow rad="101600">
                  <a:schemeClr val="tx1">
                    <a:alpha val="60000"/>
                  </a:schemeClr>
                </a:glo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548680"/>
            <a:ext cx="6400800" cy="5090120"/>
          </a:xfrm>
        </p:spPr>
        <p:txBody>
          <a:bodyPr>
            <a:noAutofit/>
          </a:bodyPr>
          <a:lstStyle/>
          <a:p>
            <a:r>
              <a:rPr lang="es-ES" sz="2400" dirty="0">
                <a:solidFill>
                  <a:schemeClr val="bg1"/>
                </a:solidFill>
                <a:effectLst>
                  <a:glow rad="101600">
                    <a:schemeClr val="tx1">
                      <a:alpha val="60000"/>
                    </a:schemeClr>
                  </a:glow>
                </a:effectLst>
              </a:rPr>
              <a:t> </a:t>
            </a:r>
          </a:p>
          <a:p>
            <a:r>
              <a:rPr lang="es-ES" sz="2400" dirty="0">
                <a:solidFill>
                  <a:schemeClr val="bg1"/>
                </a:solidFill>
                <a:effectLst>
                  <a:glow rad="101600">
                    <a:schemeClr val="tx1">
                      <a:alpha val="60000"/>
                    </a:schemeClr>
                  </a:glow>
                </a:effectLst>
              </a:rPr>
              <a:t> </a:t>
            </a:r>
          </a:p>
          <a:p>
            <a:r>
              <a:rPr lang="es-ES" sz="2400" dirty="0">
                <a:solidFill>
                  <a:schemeClr val="bg1"/>
                </a:solidFill>
                <a:effectLst>
                  <a:glow rad="101600">
                    <a:schemeClr val="tx1">
                      <a:alpha val="60000"/>
                    </a:schemeClr>
                  </a:glow>
                </a:effectLst>
              </a:rPr>
              <a:t>Juan 4:35 ¿No decís vosotros: “Aún faltan cuatro meses para que llegue la siega”? Yo os digo: Alzad vuestros ojos y mirad los campos, porque ya están blancos para la siega  </a:t>
            </a:r>
          </a:p>
          <a:p>
            <a:r>
              <a:rPr lang="es-ES" sz="2400" dirty="0">
                <a:solidFill>
                  <a:schemeClr val="bg1"/>
                </a:solidFill>
                <a:effectLst>
                  <a:glow rad="101600">
                    <a:schemeClr val="tx1">
                      <a:alpha val="60000"/>
                    </a:schemeClr>
                  </a:glow>
                </a:effectLst>
              </a:rPr>
              <a:t> </a:t>
            </a: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27584" y="548680"/>
            <a:ext cx="6944816" cy="5090120"/>
          </a:xfrm>
        </p:spPr>
        <p:txBody>
          <a:bodyPr>
            <a:noAutofit/>
          </a:bodyPr>
          <a:lstStyle/>
          <a:p>
            <a:pPr algn="l"/>
            <a:r>
              <a:rPr lang="es-ES" b="1" dirty="0" smtClean="0">
                <a:solidFill>
                  <a:schemeClr val="bg1"/>
                </a:solidFill>
                <a:effectLst>
                  <a:glow rad="101600">
                    <a:schemeClr val="tx1">
                      <a:alpha val="60000"/>
                    </a:schemeClr>
                  </a:glow>
                </a:effectLst>
              </a:rPr>
              <a:t>El </a:t>
            </a:r>
            <a:r>
              <a:rPr lang="es-ES" b="1" dirty="0">
                <a:solidFill>
                  <a:schemeClr val="bg1"/>
                </a:solidFill>
                <a:effectLst>
                  <a:glow rad="101600">
                    <a:schemeClr val="tx1">
                      <a:alpha val="60000"/>
                    </a:schemeClr>
                  </a:glow>
                </a:effectLst>
              </a:rPr>
              <a:t>Dr. Joel </a:t>
            </a:r>
            <a:r>
              <a:rPr lang="es-ES" b="1" dirty="0" err="1">
                <a:solidFill>
                  <a:schemeClr val="bg1"/>
                </a:solidFill>
                <a:effectLst>
                  <a:glow rad="101600">
                    <a:schemeClr val="tx1">
                      <a:alpha val="60000"/>
                    </a:schemeClr>
                  </a:glow>
                </a:effectLst>
              </a:rPr>
              <a:t>Comiskey</a:t>
            </a:r>
            <a:r>
              <a:rPr lang="es-ES" b="1" dirty="0" smtClean="0">
                <a:solidFill>
                  <a:schemeClr val="bg1"/>
                </a:solidFill>
                <a:effectLst>
                  <a:glow rad="101600">
                    <a:schemeClr val="tx1">
                      <a:alpha val="60000"/>
                    </a:schemeClr>
                  </a:glow>
                </a:effectLst>
              </a:rPr>
              <a:t>,</a:t>
            </a:r>
          </a:p>
          <a:p>
            <a:pPr algn="l"/>
            <a:r>
              <a:rPr lang="es-ES" b="1" dirty="0" smtClean="0">
                <a:solidFill>
                  <a:schemeClr val="bg1"/>
                </a:solidFill>
                <a:effectLst>
                  <a:glow rad="101600">
                    <a:schemeClr val="tx1">
                      <a:alpha val="60000"/>
                    </a:schemeClr>
                  </a:glow>
                </a:effectLst>
              </a:rPr>
              <a:t>Encuesta </a:t>
            </a:r>
            <a:r>
              <a:rPr lang="es-ES" b="1" dirty="0">
                <a:solidFill>
                  <a:schemeClr val="bg1"/>
                </a:solidFill>
                <a:effectLst>
                  <a:glow rad="101600">
                    <a:schemeClr val="tx1">
                      <a:alpha val="60000"/>
                    </a:schemeClr>
                  </a:glow>
                </a:effectLst>
              </a:rPr>
              <a:t>entre 700 líderes celulares en las 8 iglesias más grandes del mundo con el propósito de determinar cuáles eran los factores que hacían a los líderes tener éxito en su trabajo. </a:t>
            </a: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3298378"/>
          </a:xfrm>
        </p:spPr>
        <p:txBody>
          <a:bodyPr>
            <a:normAutofit/>
          </a:bodyPr>
          <a:lstStyle/>
          <a:p>
            <a:r>
              <a:rPr lang="es-ES" b="1" dirty="0">
                <a:solidFill>
                  <a:schemeClr val="bg1"/>
                </a:solidFill>
                <a:effectLst>
                  <a:glow rad="101600">
                    <a:schemeClr val="tx1">
                      <a:alpha val="60000"/>
                    </a:schemeClr>
                  </a:glow>
                </a:effectLst>
              </a:rPr>
              <a:t>E</a:t>
            </a:r>
            <a:r>
              <a:rPr lang="es-ES" b="1" dirty="0" smtClean="0">
                <a:solidFill>
                  <a:schemeClr val="bg1"/>
                </a:solidFill>
                <a:effectLst>
                  <a:glow rad="101600">
                    <a:schemeClr val="tx1">
                      <a:alpha val="60000"/>
                    </a:schemeClr>
                  </a:glow>
                </a:effectLst>
              </a:rPr>
              <a:t>lementos que tienen que no tienen que ver con el éxito como líder de grupo pequeño. </a:t>
            </a:r>
            <a:br>
              <a:rPr lang="es-ES" b="1" dirty="0" smtClean="0">
                <a:solidFill>
                  <a:schemeClr val="bg1"/>
                </a:solidFill>
                <a:effectLst>
                  <a:glow rad="101600">
                    <a:schemeClr val="tx1">
                      <a:alpha val="60000"/>
                    </a:schemeClr>
                  </a:glow>
                </a:effectLst>
              </a:rPr>
            </a:br>
            <a:endParaRPr lang="es-ES" dirty="0"/>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45435"/>
          </a:xfrm>
        </p:spPr>
        <p:txBody>
          <a:bodyPr>
            <a:normAutofit/>
          </a:bodyPr>
          <a:lstStyle/>
          <a:p>
            <a:pPr lvl="0"/>
            <a:r>
              <a:rPr lang="es-ES" sz="4000" b="1" dirty="0" smtClean="0">
                <a:solidFill>
                  <a:schemeClr val="bg1"/>
                </a:solidFill>
                <a:effectLst>
                  <a:glow rad="101600">
                    <a:schemeClr val="tx1">
                      <a:alpha val="60000"/>
                    </a:schemeClr>
                  </a:glow>
                </a:effectLst>
              </a:rPr>
              <a:t>El sexo, la clase social, la edad, el estado civil, o la educación del líder.</a:t>
            </a:r>
            <a:endParaRPr lang="es-ES" sz="4000" dirty="0" smtClean="0">
              <a:solidFill>
                <a:schemeClr val="bg1"/>
              </a:solidFill>
              <a:effectLst>
                <a:glow rad="101600">
                  <a:schemeClr val="tx1">
                    <a:alpha val="60000"/>
                  </a:schemeClr>
                </a:glow>
              </a:effectLst>
            </a:endParaRPr>
          </a:p>
          <a:p>
            <a:pPr lvl="0"/>
            <a:r>
              <a:rPr lang="es-ES" sz="4000" b="1" dirty="0" smtClean="0">
                <a:solidFill>
                  <a:schemeClr val="bg1"/>
                </a:solidFill>
                <a:effectLst>
                  <a:glow rad="101600">
                    <a:schemeClr val="tx1">
                      <a:alpha val="60000"/>
                    </a:schemeClr>
                  </a:glow>
                </a:effectLst>
              </a:rPr>
              <a:t>La personalidad de líder </a:t>
            </a:r>
            <a:endParaRPr lang="es-ES" sz="4000" dirty="0" smtClean="0">
              <a:solidFill>
                <a:schemeClr val="bg1"/>
              </a:solidFill>
              <a:effectLst>
                <a:glow rad="101600">
                  <a:schemeClr val="tx1">
                    <a:alpha val="60000"/>
                  </a:schemeClr>
                </a:glow>
              </a:effectLst>
            </a:endParaRPr>
          </a:p>
          <a:p>
            <a:pPr>
              <a:buNone/>
            </a:pPr>
            <a:endParaRPr lang="es-ES" sz="4000" dirty="0"/>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pPr lvl="0"/>
            <a:r>
              <a:rPr lang="es-ES" b="1" dirty="0" smtClean="0">
                <a:solidFill>
                  <a:schemeClr val="bg1"/>
                </a:solidFill>
                <a:effectLst>
                  <a:glow rad="101600">
                    <a:schemeClr val="tx1">
                      <a:alpha val="60000"/>
                    </a:schemeClr>
                  </a:glow>
                </a:effectLst>
              </a:rPr>
              <a:t>El don espiritual del líder </a:t>
            </a:r>
            <a:endParaRPr lang="es-ES" dirty="0" smtClean="0">
              <a:solidFill>
                <a:schemeClr val="bg1"/>
              </a:solidFill>
              <a:effectLst>
                <a:glow rad="101600">
                  <a:schemeClr val="tx1">
                    <a:alpha val="60000"/>
                  </a:schemeClr>
                </a:glow>
              </a:effectLst>
            </a:endParaRPr>
          </a:p>
          <a:p>
            <a:r>
              <a:rPr lang="es-ES" dirty="0" smtClean="0">
                <a:solidFill>
                  <a:schemeClr val="bg1"/>
                </a:solidFill>
                <a:effectLst>
                  <a:glow rad="101600">
                    <a:schemeClr val="tx1">
                      <a:alpha val="60000"/>
                    </a:schemeClr>
                  </a:glow>
                </a:effectLst>
              </a:rPr>
              <a:t>Los que tienen el don de la enseñanza, pastorear, de misericordia, de liderazgo y de evangelización, todos ellos obtienen la multiplicación de su grupo. </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r>
              <a:rPr lang="es-ES" dirty="0" smtClean="0">
                <a:solidFill>
                  <a:schemeClr val="bg1"/>
                </a:solidFill>
                <a:effectLst>
                  <a:glow rad="101600">
                    <a:schemeClr val="tx1">
                      <a:alpha val="60000"/>
                    </a:schemeClr>
                  </a:glow>
                </a:effectLst>
              </a:rPr>
              <a:t>Esto es sorprendente porque muchos, incluyendo a David </a:t>
            </a:r>
            <a:r>
              <a:rPr lang="es-ES" dirty="0" err="1" smtClean="0">
                <a:solidFill>
                  <a:schemeClr val="bg1"/>
                </a:solidFill>
                <a:effectLst>
                  <a:glow rad="101600">
                    <a:schemeClr val="tx1">
                      <a:alpha val="60000"/>
                    </a:schemeClr>
                  </a:glow>
                </a:effectLst>
              </a:rPr>
              <a:t>Yonggi</a:t>
            </a:r>
            <a:r>
              <a:rPr lang="es-ES" dirty="0" smtClean="0">
                <a:solidFill>
                  <a:schemeClr val="bg1"/>
                </a:solidFill>
                <a:effectLst>
                  <a:glow rad="101600">
                    <a:schemeClr val="tx1">
                      <a:alpha val="60000"/>
                    </a:schemeClr>
                  </a:glow>
                </a:effectLst>
              </a:rPr>
              <a:t> </a:t>
            </a:r>
            <a:r>
              <a:rPr lang="es-ES" dirty="0" err="1" smtClean="0">
                <a:solidFill>
                  <a:schemeClr val="bg1"/>
                </a:solidFill>
                <a:effectLst>
                  <a:glow rad="101600">
                    <a:schemeClr val="tx1">
                      <a:alpha val="60000"/>
                    </a:schemeClr>
                  </a:glow>
                </a:effectLst>
              </a:rPr>
              <a:t>Cho</a:t>
            </a:r>
            <a:r>
              <a:rPr lang="es-ES" dirty="0" smtClean="0">
                <a:solidFill>
                  <a:schemeClr val="bg1"/>
                </a:solidFill>
                <a:effectLst>
                  <a:glow rad="101600">
                    <a:schemeClr val="tx1">
                      <a:alpha val="60000"/>
                    </a:schemeClr>
                  </a:glow>
                </a:effectLst>
              </a:rPr>
              <a:t>, enseñan que solamente los líderes con el don de evangelista pueden multiplicar sus grupos pequeños.</a:t>
            </a:r>
            <a:endParaRPr lang="es-ES" dirty="0" smtClean="0">
              <a:solidFill>
                <a:schemeClr val="bg1"/>
              </a:solidFill>
              <a:effectLst>
                <a:glow rad="101600">
                  <a:schemeClr val="tx1">
                    <a:alpha val="60000"/>
                  </a:schemeClr>
                </a:glo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404664"/>
            <a:ext cx="7088832" cy="5090120"/>
          </a:xfrm>
        </p:spPr>
        <p:txBody>
          <a:bodyPr>
            <a:noAutofit/>
          </a:bodyPr>
          <a:lstStyle/>
          <a:p>
            <a:pPr algn="l"/>
            <a:r>
              <a:rPr lang="es-ES" sz="3600" b="1" dirty="0">
                <a:solidFill>
                  <a:schemeClr val="bg1"/>
                </a:solidFill>
                <a:effectLst>
                  <a:glow rad="101600">
                    <a:schemeClr val="tx1">
                      <a:alpha val="60000"/>
                    </a:schemeClr>
                  </a:glow>
                </a:effectLst>
              </a:rPr>
              <a:t> </a:t>
            </a:r>
            <a:endParaRPr lang="es-ES" sz="3600" dirty="0">
              <a:solidFill>
                <a:schemeClr val="bg1"/>
              </a:solidFill>
              <a:effectLst>
                <a:glow rad="101600">
                  <a:schemeClr val="tx1">
                    <a:alpha val="60000"/>
                  </a:schemeClr>
                </a:glow>
              </a:effectLst>
            </a:endParaRPr>
          </a:p>
          <a:p>
            <a:r>
              <a:rPr lang="es-ES" sz="3600" b="1" dirty="0" smtClean="0">
                <a:solidFill>
                  <a:srgbClr val="FFFF00"/>
                </a:solidFill>
                <a:effectLst>
                  <a:glow rad="101600">
                    <a:schemeClr val="tx1">
                      <a:alpha val="60000"/>
                    </a:schemeClr>
                  </a:glow>
                </a:effectLst>
              </a:rPr>
              <a:t>Factores </a:t>
            </a:r>
            <a:r>
              <a:rPr lang="es-ES" sz="3600" b="1" dirty="0">
                <a:solidFill>
                  <a:srgbClr val="FFFF00"/>
                </a:solidFill>
                <a:effectLst>
                  <a:glow rad="101600">
                    <a:schemeClr val="tx1">
                      <a:alpha val="60000"/>
                    </a:schemeClr>
                  </a:glow>
                </a:effectLst>
              </a:rPr>
              <a:t>que SI afectan la </a:t>
            </a:r>
            <a:r>
              <a:rPr lang="es-ES" sz="3600" b="1" dirty="0" smtClean="0">
                <a:solidFill>
                  <a:srgbClr val="FFFF00"/>
                </a:solidFill>
                <a:effectLst>
                  <a:glow rad="101600">
                    <a:schemeClr val="tx1">
                      <a:alpha val="60000"/>
                    </a:schemeClr>
                  </a:glow>
                </a:effectLst>
              </a:rPr>
              <a:t>multiplicación</a:t>
            </a:r>
          </a:p>
          <a:p>
            <a:pPr algn="l"/>
            <a:r>
              <a:rPr lang="es-ES" sz="3600" b="1" dirty="0">
                <a:solidFill>
                  <a:schemeClr val="bg1"/>
                </a:solidFill>
                <a:effectLst>
                  <a:glow rad="101600">
                    <a:schemeClr val="tx1">
                      <a:alpha val="60000"/>
                    </a:schemeClr>
                  </a:glow>
                </a:effectLst>
              </a:rPr>
              <a:t> </a:t>
            </a:r>
            <a:endParaRPr lang="es-ES" sz="3600" dirty="0">
              <a:solidFill>
                <a:schemeClr val="bg1"/>
              </a:solidFill>
              <a:effectLst>
                <a:glow rad="101600">
                  <a:schemeClr val="tx1">
                    <a:alpha val="60000"/>
                  </a:schemeClr>
                </a:glow>
              </a:effectLst>
            </a:endParaRPr>
          </a:p>
        </p:txBody>
      </p:sp>
      <p:pic>
        <p:nvPicPr>
          <p:cNvPr id="4" name="Picture 18" descr="C:\Documents and Settings\Edgar\My Documents\My Pictures\iStock_000007489848XSmall.jpg"/>
          <p:cNvPicPr>
            <a:picLocks noChangeAspect="1" noChangeArrowheads="1"/>
          </p:cNvPicPr>
          <p:nvPr/>
        </p:nvPicPr>
        <p:blipFill>
          <a:blip r:embed="rId2" cstate="print"/>
          <a:srcRect/>
          <a:stretch>
            <a:fillRect/>
          </a:stretch>
        </p:blipFill>
        <p:spPr bwMode="auto">
          <a:xfrm>
            <a:off x="6516216" y="3501008"/>
            <a:ext cx="2138362" cy="18303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467</Words>
  <Application>Microsoft Office PowerPoint</Application>
  <PresentationFormat>Presentación en pantalla (4:3)</PresentationFormat>
  <Paragraphs>67</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Diapositiva 1</vt:lpstr>
      <vt:lpstr>Diapositiva 2</vt:lpstr>
      <vt:lpstr>Diapositiva 3</vt:lpstr>
      <vt:lpstr>Diapositiva 4</vt:lpstr>
      <vt:lpstr>Elementos que tienen que no tienen que ver con el éxito como líder de grupo pequeño.  </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Ney Devis</dc:creator>
  <cp:lastModifiedBy>Ney Devis</cp:lastModifiedBy>
  <cp:revision>1</cp:revision>
  <dcterms:created xsi:type="dcterms:W3CDTF">2010-11-06T17:08:47Z</dcterms:created>
  <dcterms:modified xsi:type="dcterms:W3CDTF">2010-11-06T18:11:18Z</dcterms:modified>
</cp:coreProperties>
</file>